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2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ter Light" panose="020B0604020202020204" charset="0"/>
      <p:regular r:id="rId27"/>
      <p:bold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  <p:embeddedFont>
      <p:font typeface="Montserrat SemiBold" panose="00000700000000000000" pitchFamily="2" charset="0"/>
      <p:regular r:id="rId37"/>
      <p:bold r:id="rId38"/>
      <p:italic r:id="rId39"/>
      <p:boldItalic r:id="rId40"/>
    </p:embeddedFont>
    <p:embeddedFont>
      <p:font typeface="Montserrat Thin" panose="000003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e8689b5eb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e8689b5eb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43b0e1bd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a43b0e1bd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a43b0e1bd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a43b0e1bd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43b0e1bd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a43b0e1bd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a43b0e1bd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filtering on year</a:t>
            </a:r>
            <a:endParaRPr/>
          </a:p>
        </p:txBody>
      </p:sp>
      <p:sp>
        <p:nvSpPr>
          <p:cNvPr id="263" name="Google Shape;263;g1a43b0e1bd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3b0e1bd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a43b0e1bd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43b0e1bd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a43b0e1bd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a43b0e1bd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a43b0e1bd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e7c5bf6e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1ae7c5bf6e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ae8689b5eb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g1ae8689b5eb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b3f4e333_13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100b3f4e333_13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e8689b5e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ae8689b5e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0b3f4e333_1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00b3f4e333_1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0b3f4e333_1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00b3f4e333_1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e7c5bf6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ae7c5bf6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e7c5bf6e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ae7c5bf6e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43b0e1bd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a43b0e1bd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3b0e1b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43b0e1b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3b0e1b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a43b0e1b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5991260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>
            <a:spLocks noGrp="1"/>
          </p:cNvSpPr>
          <p:nvPr>
            <p:ph type="pic" idx="3"/>
          </p:nvPr>
        </p:nvSpPr>
        <p:spPr>
          <a:xfrm>
            <a:off x="8020119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>
            <a:spLocks noGrp="1"/>
          </p:cNvSpPr>
          <p:nvPr>
            <p:ph type="pic" idx="4"/>
          </p:nvPr>
        </p:nvSpPr>
        <p:spPr>
          <a:xfrm>
            <a:off x="3962400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>
            <a:spLocks noGrp="1"/>
          </p:cNvSpPr>
          <p:nvPr>
            <p:ph type="pic" idx="5"/>
          </p:nvPr>
        </p:nvSpPr>
        <p:spPr>
          <a:xfrm>
            <a:off x="5991260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4"/>
          <p:cNvSpPr>
            <a:spLocks noGrp="1"/>
          </p:cNvSpPr>
          <p:nvPr>
            <p:ph type="pic" idx="6"/>
          </p:nvPr>
        </p:nvSpPr>
        <p:spPr>
          <a:xfrm>
            <a:off x="8020119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4"/>
          <p:cNvSpPr>
            <a:spLocks noGrp="1"/>
          </p:cNvSpPr>
          <p:nvPr>
            <p:ph type="pic" idx="7"/>
          </p:nvPr>
        </p:nvSpPr>
        <p:spPr>
          <a:xfrm>
            <a:off x="3962400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>
            <a:spLocks noGrp="1"/>
          </p:cNvSpPr>
          <p:nvPr>
            <p:ph type="pic" idx="8"/>
          </p:nvPr>
        </p:nvSpPr>
        <p:spPr>
          <a:xfrm>
            <a:off x="5991260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>
            <a:spLocks noGrp="1"/>
          </p:cNvSpPr>
          <p:nvPr>
            <p:ph type="pic" idx="9"/>
          </p:nvPr>
        </p:nvSpPr>
        <p:spPr>
          <a:xfrm>
            <a:off x="8020119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>
            <a:spLocks noGrp="1"/>
          </p:cNvSpPr>
          <p:nvPr>
            <p:ph type="pic" idx="13"/>
          </p:nvPr>
        </p:nvSpPr>
        <p:spPr>
          <a:xfrm>
            <a:off x="3962400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1182847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>
            <a:spLocks noGrp="1"/>
          </p:cNvSpPr>
          <p:nvPr>
            <p:ph type="pic" idx="3"/>
          </p:nvPr>
        </p:nvSpPr>
        <p:spPr>
          <a:xfrm>
            <a:off x="3577511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>
            <a:spLocks noGrp="1"/>
          </p:cNvSpPr>
          <p:nvPr>
            <p:ph type="pic" idx="4"/>
          </p:nvPr>
        </p:nvSpPr>
        <p:spPr>
          <a:xfrm>
            <a:off x="5972175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"/>
          <p:cNvSpPr>
            <a:spLocks noGrp="1"/>
          </p:cNvSpPr>
          <p:nvPr>
            <p:ph type="pic" idx="5"/>
          </p:nvPr>
        </p:nvSpPr>
        <p:spPr>
          <a:xfrm>
            <a:off x="8366839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ivamb/netflix-show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kaggle.com/datasets/andradaolteanu/country-mapping-iso-continent-reg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/>
        </p:nvSpPr>
        <p:spPr>
          <a:xfrm>
            <a:off x="643494" y="3616606"/>
            <a:ext cx="7857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answer may be </a:t>
            </a:r>
            <a:r>
              <a:rPr lang="en" sz="1600" b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YES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!!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662950" y="3509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2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- More Mature content in the west?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34" name="Google Shape;234;p36"/>
          <p:cNvGrpSpPr/>
          <p:nvPr/>
        </p:nvGrpSpPr>
        <p:grpSpPr>
          <a:xfrm>
            <a:off x="1581825" y="1204225"/>
            <a:ext cx="6019275" cy="2204400"/>
            <a:chOff x="1581825" y="1204225"/>
            <a:chExt cx="6019275" cy="2204400"/>
          </a:xfrm>
        </p:grpSpPr>
        <p:sp>
          <p:nvSpPr>
            <p:cNvPr id="235" name="Google Shape;235;p36"/>
            <p:cNvSpPr/>
            <p:nvPr/>
          </p:nvSpPr>
          <p:spPr>
            <a:xfrm>
              <a:off x="1581825" y="1204225"/>
              <a:ext cx="6000900" cy="2204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6" name="Google Shape;23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00200" y="1207025"/>
              <a:ext cx="6000900" cy="2192637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</p:grpSp>
      <p:sp>
        <p:nvSpPr>
          <p:cNvPr id="237" name="Google Shape;237;p36"/>
          <p:cNvSpPr/>
          <p:nvPr/>
        </p:nvSpPr>
        <p:spPr>
          <a:xfrm>
            <a:off x="2389375" y="1665125"/>
            <a:ext cx="327600" cy="1654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4379850" y="1665125"/>
            <a:ext cx="327600" cy="1654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662957" y="3960994"/>
            <a:ext cx="78570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Key insights - </a:t>
            </a:r>
            <a:endParaRPr sz="1200" i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India, only </a:t>
            </a: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26% 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 content is for </a:t>
            </a: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adults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Spain, </a:t>
            </a: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82%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content is for </a:t>
            </a: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adults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/>
        </p:nvSpPr>
        <p:spPr>
          <a:xfrm>
            <a:off x="133869" y="349319"/>
            <a:ext cx="7857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337" y="1200625"/>
            <a:ext cx="6651331" cy="34429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46" name="Google Shape;246;p37"/>
          <p:cNvSpPr/>
          <p:nvPr/>
        </p:nvSpPr>
        <p:spPr>
          <a:xfrm>
            <a:off x="1769125" y="1425100"/>
            <a:ext cx="687900" cy="3128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3116950" y="1425100"/>
            <a:ext cx="655500" cy="3128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7"/>
          <p:cNvSpPr/>
          <p:nvPr/>
        </p:nvSpPr>
        <p:spPr>
          <a:xfrm>
            <a:off x="5481075" y="1425100"/>
            <a:ext cx="1333200" cy="3128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2457025" y="1425100"/>
            <a:ext cx="687900" cy="3128700"/>
          </a:xfrm>
          <a:prstGeom prst="rect">
            <a:avLst/>
          </a:prstGeom>
          <a:noFill/>
          <a:ln w="38100" cap="flat" cmpd="sng">
            <a:solidFill>
              <a:srgbClr val="E509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3772450" y="1425100"/>
            <a:ext cx="655500" cy="3128700"/>
          </a:xfrm>
          <a:prstGeom prst="rect">
            <a:avLst/>
          </a:prstGeom>
          <a:noFill/>
          <a:ln w="38100" cap="flat" cmpd="sng">
            <a:solidFill>
              <a:srgbClr val="E509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/>
          <p:nvPr/>
        </p:nvSpPr>
        <p:spPr>
          <a:xfrm>
            <a:off x="4793175" y="1425100"/>
            <a:ext cx="687900" cy="3128700"/>
          </a:xfrm>
          <a:prstGeom prst="rect">
            <a:avLst/>
          </a:prstGeom>
          <a:noFill/>
          <a:ln w="38100" cap="flat" cmpd="sng">
            <a:solidFill>
              <a:srgbClr val="E509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662950" y="3509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2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- More Mature content in the west?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990600" y="7620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To be more specific:</a:t>
            </a:r>
            <a:endParaRPr sz="1200"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8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8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8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8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8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/>
        </p:nvSpPr>
        <p:spPr>
          <a:xfrm>
            <a:off x="643494" y="4005181"/>
            <a:ext cx="78570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Key insights - </a:t>
            </a:r>
            <a:endParaRPr sz="1200" i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target ages significantly differ between Western and Eastern cultures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Netflix should pay attention to this difference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150" y="972300"/>
            <a:ext cx="5071689" cy="286908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60" name="Google Shape;260;p38"/>
          <p:cNvSpPr txBox="1"/>
          <p:nvPr/>
        </p:nvSpPr>
        <p:spPr>
          <a:xfrm>
            <a:off x="662950" y="3509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2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- More Mature content in the west?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/>
        </p:nvSpPr>
        <p:spPr>
          <a:xfrm>
            <a:off x="631069" y="3993781"/>
            <a:ext cx="78570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Key insights - </a:t>
            </a:r>
            <a:endParaRPr sz="1200" i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Europe has 64% of adult content, which is the highest among all.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Asia and Africa has highest proportion of Teen content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737" y="819900"/>
            <a:ext cx="3868524" cy="29088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67" name="Google Shape;267;p39"/>
          <p:cNvSpPr txBox="1"/>
          <p:nvPr/>
        </p:nvSpPr>
        <p:spPr>
          <a:xfrm>
            <a:off x="662950" y="3509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2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- More Mature content in the west?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31069" y="3993781"/>
            <a:ext cx="785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Key insights - </a:t>
            </a:r>
            <a:endParaRPr sz="1200" i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Europe has the highest and Asia has the least proportion of mature content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73" y="897375"/>
            <a:ext cx="3608200" cy="28911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275" y="897375"/>
            <a:ext cx="4599925" cy="28911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75" name="Google Shape;275;p40"/>
          <p:cNvSpPr txBox="1"/>
          <p:nvPr/>
        </p:nvSpPr>
        <p:spPr>
          <a:xfrm>
            <a:off x="662950" y="3509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2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- More Mature content in the west?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/>
          <p:nvPr/>
        </p:nvSpPr>
        <p:spPr>
          <a:xfrm>
            <a:off x="3061600" y="806225"/>
            <a:ext cx="3939300" cy="3388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1"/>
          <p:cNvSpPr txBox="1"/>
          <p:nvPr/>
        </p:nvSpPr>
        <p:spPr>
          <a:xfrm>
            <a:off x="631069" y="3993781"/>
            <a:ext cx="78570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Key insights - </a:t>
            </a:r>
            <a:endParaRPr sz="1200" i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SciFi &amp; Fantasy TV series have the highest average number of seasons at 2.53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Drama genre has the lowest average number of seasons at just 1.85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631084" y="121325"/>
            <a:ext cx="7709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3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- </a:t>
            </a:r>
            <a:r>
              <a:rPr lang="en"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Among all genres for TV Shows, comedies have the highest number of seasons</a:t>
            </a:r>
            <a:endParaRPr sz="2000" b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825" y="819900"/>
            <a:ext cx="3898275" cy="33547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84" name="Google Shape;284;p41"/>
          <p:cNvSpPr txBox="1"/>
          <p:nvPr/>
        </p:nvSpPr>
        <p:spPr>
          <a:xfrm>
            <a:off x="3451450" y="1551175"/>
            <a:ext cx="3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1.85</a:t>
            </a:r>
            <a:endParaRPr sz="8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6394750" y="1280250"/>
            <a:ext cx="3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2.1</a:t>
            </a:r>
            <a:endParaRPr sz="8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4919625" y="1019175"/>
            <a:ext cx="3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2.34</a:t>
            </a:r>
            <a:endParaRPr sz="8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3939675" y="1319575"/>
            <a:ext cx="3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2.05</a:t>
            </a:r>
            <a:endParaRPr sz="8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4427900" y="1180000"/>
            <a:ext cx="3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2.19</a:t>
            </a:r>
            <a:endParaRPr sz="8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5411325" y="1280250"/>
            <a:ext cx="3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2.11</a:t>
            </a:r>
            <a:endParaRPr sz="8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5900650" y="819900"/>
            <a:ext cx="3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2.53</a:t>
            </a:r>
            <a:endParaRPr sz="8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/>
        </p:nvSpPr>
        <p:spPr>
          <a:xfrm>
            <a:off x="643494" y="4203406"/>
            <a:ext cx="78570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Key insights - </a:t>
            </a:r>
            <a:endParaRPr sz="1200" i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Hypothesis is indeed true when sub sectioned by region. For Europe Comedies do have highest number of average seasons at 2.28</a:t>
            </a:r>
            <a:endParaRPr sz="15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631084" y="110500"/>
            <a:ext cx="78570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3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- </a:t>
            </a:r>
            <a:r>
              <a:rPr lang="en"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Among all genres for TV Shows, comedies have the highest number of seasons</a:t>
            </a:r>
            <a:endParaRPr sz="2000" b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E5091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818" y="819900"/>
            <a:ext cx="4807932" cy="3428734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/>
        </p:nvSpPr>
        <p:spPr>
          <a:xfrm>
            <a:off x="631068" y="335100"/>
            <a:ext cx="340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Challenges</a:t>
            </a:r>
            <a:endParaRPr sz="2700">
              <a:solidFill>
                <a:srgbClr val="E5091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643494" y="1313481"/>
            <a:ext cx="78570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Making sure the data obtained can be directly translated into visualizations by checking data types, cleaning text fields and merging required data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Hypothesis Formulation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Finding problems we can solve using the data that can help our end user make better decisions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Refining Visualizations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Iteratively tweaking our visualizations so that they the convey the message from the data in the most clear way possible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/>
        </p:nvSpPr>
        <p:spPr>
          <a:xfrm>
            <a:off x="631068" y="335100"/>
            <a:ext cx="340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</a:t>
            </a:r>
            <a:endParaRPr>
              <a:solidFill>
                <a:srgbClr val="E5091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09" name="Google Shape;309;p44"/>
          <p:cNvGrpSpPr/>
          <p:nvPr/>
        </p:nvGrpSpPr>
        <p:grpSpPr>
          <a:xfrm>
            <a:off x="1593003" y="3175368"/>
            <a:ext cx="5957988" cy="1570256"/>
            <a:chOff x="1593000" y="2322562"/>
            <a:chExt cx="5957988" cy="763483"/>
          </a:xfrm>
        </p:grpSpPr>
        <p:sp>
          <p:nvSpPr>
            <p:cNvPr id="310" name="Google Shape;310;p44"/>
            <p:cNvSpPr/>
            <p:nvPr/>
          </p:nvSpPr>
          <p:spPr>
            <a:xfrm>
              <a:off x="3728388" y="2322563"/>
              <a:ext cx="3822600" cy="755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1" name="Google Shape;311;p44"/>
            <p:cNvSpPr/>
            <p:nvPr/>
          </p:nvSpPr>
          <p:spPr>
            <a:xfrm flipH="1">
              <a:off x="2283038" y="2322562"/>
              <a:ext cx="1844400" cy="755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2" name="Google Shape;312;p44"/>
            <p:cNvSpPr/>
            <p:nvPr/>
          </p:nvSpPr>
          <p:spPr>
            <a:xfrm rot="-5400000">
              <a:off x="3445550" y="1990700"/>
              <a:ext cx="755425" cy="1419150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How much to create ?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1593013" y="2322562"/>
              <a:ext cx="690000" cy="7554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Thin"/>
                  <a:ea typeface="Montserrat Thin"/>
                  <a:cs typeface="Montserrat Thin"/>
                  <a:sym typeface="Montserrat Thin"/>
                </a:rPr>
                <a:t>03</a:t>
              </a:r>
              <a:endParaRPr sz="12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endParaRPr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4127447" y="2323745"/>
              <a:ext cx="3231600" cy="7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Sci-fi &amp; Fantasy have highest number of seasons, whereas Dramas have the least. It is also necessary to view this by region to better understand target audience.</a:t>
              </a:r>
              <a:endParaRPr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17" name="Google Shape;317;p44"/>
          <p:cNvGrpSpPr/>
          <p:nvPr/>
        </p:nvGrpSpPr>
        <p:grpSpPr>
          <a:xfrm>
            <a:off x="1592847" y="1979899"/>
            <a:ext cx="5958287" cy="1108557"/>
            <a:chOff x="1593000" y="2322568"/>
            <a:chExt cx="5958287" cy="643500"/>
          </a:xfrm>
        </p:grpSpPr>
        <p:sp>
          <p:nvSpPr>
            <p:cNvPr id="318" name="Google Shape;318;p4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9" name="Google Shape;319;p4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0" name="Google Shape;320;p4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What to create ?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Thin"/>
                  <a:ea typeface="Montserrat Thin"/>
                  <a:cs typeface="Montserrat Thin"/>
                  <a:sym typeface="Montserrat Thin"/>
                </a:rPr>
                <a:t>02</a:t>
              </a:r>
              <a:endParaRPr sz="12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endParaR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4190987" y="2323757"/>
              <a:ext cx="3360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west is more accepting of mature content, whereas the eastern regions like Asia seem more conservative towards it.</a:t>
              </a:r>
              <a:endParaRPr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25" name="Google Shape;325;p44"/>
          <p:cNvGrpSpPr/>
          <p:nvPr/>
        </p:nvGrpSpPr>
        <p:grpSpPr>
          <a:xfrm>
            <a:off x="1593003" y="1038752"/>
            <a:ext cx="6014663" cy="854182"/>
            <a:chOff x="1593000" y="2322568"/>
            <a:chExt cx="6014663" cy="643500"/>
          </a:xfrm>
        </p:grpSpPr>
        <p:sp>
          <p:nvSpPr>
            <p:cNvPr id="326" name="Google Shape;326;p4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7" name="Google Shape;327;p4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8" name="Google Shape;328;p4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When to create ?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Thin"/>
                  <a:ea typeface="Montserrat Thin"/>
                  <a:cs typeface="Montserrat Thin"/>
                  <a:sym typeface="Montserrat Thin"/>
                </a:rPr>
                <a:t>01</a:t>
              </a:r>
              <a:endParaRPr sz="12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endParaR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4207463" y="2323759"/>
              <a:ext cx="3400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Holidays are the best time to add new content, especially in Asia and Americas region</a:t>
              </a:r>
              <a:endParaRPr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45"/>
          <p:cNvGrpSpPr/>
          <p:nvPr/>
        </p:nvGrpSpPr>
        <p:grpSpPr>
          <a:xfrm>
            <a:off x="2971799" y="2051543"/>
            <a:ext cx="3200401" cy="966667"/>
            <a:chOff x="3262471" y="3795965"/>
            <a:chExt cx="5672750" cy="1713430"/>
          </a:xfrm>
        </p:grpSpPr>
        <p:sp>
          <p:nvSpPr>
            <p:cNvPr id="338" name="Google Shape;338;p45"/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/>
              <a:ahLst/>
              <a:cxnLst/>
              <a:rect l="l" t="t" r="r" b="b"/>
              <a:pathLst>
                <a:path w="842201" h="1513444" extrusionOk="0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/>
              <a:ahLst/>
              <a:cxnLst/>
              <a:rect l="l" t="t" r="r" b="b"/>
              <a:pathLst>
                <a:path w="836850" h="1598380" extrusionOk="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/>
              <a:ahLst/>
              <a:cxnLst/>
              <a:rect l="l" t="t" r="r" b="b"/>
              <a:pathLst>
                <a:path w="874580" h="1605119" extrusionOk="0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/>
              <a:ahLst/>
              <a:cxnLst/>
              <a:rect l="l" t="t" r="r" b="b"/>
              <a:pathLst>
                <a:path w="919811" h="1515269" extrusionOk="0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/>
              <a:ahLst/>
              <a:cxnLst/>
              <a:rect l="l" t="t" r="r" b="b"/>
              <a:pathLst>
                <a:path w="791116" h="1713430" extrusionOk="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/>
              <a:ahLst/>
              <a:cxnLst/>
              <a:rect l="l" t="t" r="r" b="b"/>
              <a:pathLst>
                <a:path w="818966" h="1684929" extrusionOk="0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/>
              <a:ahLst/>
              <a:cxnLst/>
              <a:rect l="l" t="t" r="r" b="b"/>
              <a:pathLst>
                <a:path w="246263" h="731707" extrusionOk="0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7"/>
          <p:cNvGrpSpPr/>
          <p:nvPr/>
        </p:nvGrpSpPr>
        <p:grpSpPr>
          <a:xfrm>
            <a:off x="2647984" y="1746862"/>
            <a:ext cx="3859538" cy="1038554"/>
            <a:chOff x="3283107" y="2671620"/>
            <a:chExt cx="5622870" cy="1513045"/>
          </a:xfrm>
        </p:grpSpPr>
        <p:sp>
          <p:nvSpPr>
            <p:cNvPr id="141" name="Google Shape;141;p27"/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/>
              <a:ahLst/>
              <a:cxnLst/>
              <a:rect l="l" t="t" r="r" b="b"/>
              <a:pathLst>
                <a:path w="769710" h="1512689" extrusionOk="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/>
              <a:ahLst/>
              <a:cxnLst/>
              <a:rect l="l" t="t" r="r" b="b"/>
              <a:pathLst>
                <a:path w="858921" h="1512047" extrusionOk="0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4281328" y="2671767"/>
              <a:ext cx="653651" cy="1396785"/>
            </a:xfrm>
            <a:custGeom>
              <a:avLst/>
              <a:gdLst/>
              <a:ahLst/>
              <a:cxnLst/>
              <a:rect l="l" t="t" r="r" b="b"/>
              <a:pathLst>
                <a:path w="653651" h="1396785" extrusionOk="0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/>
              <a:ahLst/>
              <a:cxnLst/>
              <a:rect l="l" t="t" r="r" b="b"/>
              <a:pathLst>
                <a:path w="663375" h="1317013" extrusionOk="0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/>
              <a:ahLst/>
              <a:cxnLst/>
              <a:rect l="l" t="t" r="r" b="b"/>
              <a:pathLst>
                <a:path w="734852" h="1330420" extrusionOk="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/>
              <a:ahLst/>
              <a:cxnLst/>
              <a:rect l="l" t="t" r="r" b="b"/>
              <a:pathLst>
                <a:path w="648400" h="1359913" extrusionOk="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/>
              <a:ahLst/>
              <a:cxnLst/>
              <a:rect l="l" t="t" r="r" b="b"/>
              <a:pathLst>
                <a:path w="236304" h="1392345" extrusionOk="0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27"/>
          <p:cNvSpPr txBox="1"/>
          <p:nvPr/>
        </p:nvSpPr>
        <p:spPr>
          <a:xfrm>
            <a:off x="2877643" y="3051075"/>
            <a:ext cx="340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Content Analysis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631068" y="335100"/>
            <a:ext cx="340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Team Members</a:t>
            </a:r>
            <a:endParaRPr>
              <a:solidFill>
                <a:srgbClr val="E5091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l="21572" t="17245" r="23869"/>
          <a:stretch/>
        </p:blipFill>
        <p:spPr>
          <a:xfrm>
            <a:off x="3828775" y="1147950"/>
            <a:ext cx="1409100" cy="142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 rotWithShape="1">
          <a:blip r:embed="rId4">
            <a:alphaModFix/>
          </a:blip>
          <a:srcRect l="29551" t="37193" r="35484"/>
          <a:stretch/>
        </p:blipFill>
        <p:spPr>
          <a:xfrm>
            <a:off x="2431825" y="2921475"/>
            <a:ext cx="1409100" cy="142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925" y="2921475"/>
            <a:ext cx="1409100" cy="142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3595375" y="2571750"/>
            <a:ext cx="187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Lifu (Mario) Ma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5256525" y="4345275"/>
            <a:ext cx="187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Trishal Jadhav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2198425" y="4345275"/>
            <a:ext cx="187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Sripriya Srinivasan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 rotWithShape="1">
          <a:blip r:embed="rId6">
            <a:alphaModFix/>
          </a:blip>
          <a:srcRect l="6775" t="17108" r="5459"/>
          <a:stretch/>
        </p:blipFill>
        <p:spPr>
          <a:xfrm>
            <a:off x="7060850" y="1147950"/>
            <a:ext cx="1409100" cy="142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6827450" y="2571750"/>
            <a:ext cx="187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Priyanka Murugan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100" y="1128375"/>
            <a:ext cx="1409100" cy="142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632125" y="2552175"/>
            <a:ext cx="187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Anant Bairagi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416760" y="749523"/>
            <a:ext cx="195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Agenda</a:t>
            </a:r>
            <a:endParaRPr>
              <a:solidFill>
                <a:srgbClr val="E5091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416744" y="1339508"/>
            <a:ext cx="2469300" cy="26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 </a:t>
            </a:r>
            <a:endParaRPr sz="1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source</a:t>
            </a:r>
            <a:endParaRPr sz="1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Challenges</a:t>
            </a:r>
            <a:endParaRPr sz="1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Hypothesis 1</a:t>
            </a:r>
            <a:endParaRPr sz="1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Hypothesis 2</a:t>
            </a:r>
            <a:endParaRPr sz="1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Hypothesis 3</a:t>
            </a:r>
            <a:endParaRPr sz="1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  <a:endParaRPr sz="1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5" name="Google Shape;175;p30" descr="A group of people walking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30" r="730"/>
          <a:stretch/>
        </p:blipFill>
        <p:spPr>
          <a:xfrm>
            <a:off x="5076860" y="774917"/>
            <a:ext cx="1714500" cy="979200"/>
          </a:xfrm>
          <a:prstGeom prst="roundRect">
            <a:avLst>
              <a:gd name="adj" fmla="val 12361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76" name="Google Shape;176;p30" descr="A picture containing logo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367" b="2367"/>
          <a:stretch/>
        </p:blipFill>
        <p:spPr>
          <a:xfrm>
            <a:off x="7105719" y="774917"/>
            <a:ext cx="1714500" cy="979200"/>
          </a:xfrm>
          <a:prstGeom prst="roundRect">
            <a:avLst>
              <a:gd name="adj" fmla="val 12151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77" name="Google Shape;177;p30" descr="Text&#10;&#10;Description automatically generated with low confidence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6028" r="6029"/>
          <a:stretch/>
        </p:blipFill>
        <p:spPr>
          <a:xfrm>
            <a:off x="3047975" y="2082102"/>
            <a:ext cx="1714500" cy="979200"/>
          </a:xfrm>
          <a:prstGeom prst="roundRect">
            <a:avLst>
              <a:gd name="adj" fmla="val 11267"/>
            </a:avLst>
          </a:prstGeom>
          <a:noFill/>
          <a:ln>
            <a:noFill/>
          </a:ln>
          <a:effectLst>
            <a:outerShdw blurRad="190500" dist="88900" dir="5400000" sx="101000" sy="101000" algn="t" rotWithShape="0">
              <a:srgbClr val="000000">
                <a:alpha val="80000"/>
              </a:srgbClr>
            </a:outerShdw>
          </a:effectLst>
        </p:spPr>
      </p:pic>
      <p:pic>
        <p:nvPicPr>
          <p:cNvPr id="178" name="Google Shape;178;p30" descr="Text&#10;&#10;Description automatically generated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730" r="730"/>
          <a:stretch/>
        </p:blipFill>
        <p:spPr>
          <a:xfrm>
            <a:off x="5076860" y="2082102"/>
            <a:ext cx="1714500" cy="979200"/>
          </a:xfrm>
          <a:prstGeom prst="roundRect">
            <a:avLst>
              <a:gd name="adj" fmla="val 10408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79" name="Google Shape;179;p30" descr="A group of people in a field&#10;&#10;Description automatically generated with low confidence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3818" r="3817"/>
          <a:stretch/>
        </p:blipFill>
        <p:spPr>
          <a:xfrm>
            <a:off x="7105719" y="2082102"/>
            <a:ext cx="1714500" cy="979200"/>
          </a:xfrm>
          <a:prstGeom prst="roundRect">
            <a:avLst>
              <a:gd name="adj" fmla="val 10849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80" name="Google Shape;180;p30" descr="Graphical user interface, website&#10;&#10;Description automatically generated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730" r="730"/>
          <a:stretch/>
        </p:blipFill>
        <p:spPr>
          <a:xfrm>
            <a:off x="3048000" y="3389287"/>
            <a:ext cx="1714500" cy="979200"/>
          </a:xfrm>
          <a:prstGeom prst="roundRect">
            <a:avLst>
              <a:gd name="adj" fmla="val 10616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81" name="Google Shape;181;p30" descr="A picture containing text, water, outdoor&#10;&#10;Description automatically generated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t="2250" b="2249"/>
          <a:stretch/>
        </p:blipFill>
        <p:spPr>
          <a:xfrm>
            <a:off x="5076860" y="3389287"/>
            <a:ext cx="1714500" cy="979200"/>
          </a:xfrm>
          <a:prstGeom prst="roundRect">
            <a:avLst>
              <a:gd name="adj" fmla="val 11059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82" name="Google Shape;182;p30" descr="A person wearing sunglasses and a suit&#10;&#10;Description automatically generated with medium confidenc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t="7095" b="7095"/>
          <a:stretch/>
        </p:blipFill>
        <p:spPr>
          <a:xfrm>
            <a:off x="7105719" y="3389287"/>
            <a:ext cx="1714500" cy="979200"/>
          </a:xfrm>
          <a:prstGeom prst="roundRect">
            <a:avLst>
              <a:gd name="adj" fmla="val 9547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83" name="Google Shape;183;p30" descr="A group of people on a stage&#10;&#10;Description automatically generated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11">
            <a:alphaModFix/>
          </a:blip>
          <a:srcRect t="3535" b="3534"/>
          <a:stretch/>
        </p:blipFill>
        <p:spPr>
          <a:xfrm>
            <a:off x="3048000" y="774917"/>
            <a:ext cx="1714500" cy="979200"/>
          </a:xfrm>
          <a:prstGeom prst="roundRect">
            <a:avLst>
              <a:gd name="adj" fmla="val 9965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643494" y="1370331"/>
            <a:ext cx="78570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Building visualizations to showcase how content produced for Netflix changes across regions and progresses over time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Users and Objective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visualizations can help content producers understand their target audience and preferences in what they consume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They can also help Netflix fine-tune its recommendations based on trends in content consumption across different consumer segments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631068" y="335100"/>
            <a:ext cx="340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>
              <a:solidFill>
                <a:srgbClr val="E5091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631081" y="335100"/>
            <a:ext cx="644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Sources</a:t>
            </a:r>
            <a:endParaRPr sz="2700">
              <a:solidFill>
                <a:srgbClr val="E5091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643494" y="1675131"/>
            <a:ext cx="78570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Netflix data used for the project was obtained from Kaggle: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 Movies and TV Shows</a:t>
            </a:r>
            <a:endParaRPr sz="1500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data for regions used for mapping countries was obtained from Kaggle: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Country Mapping - ISO, Continent, Region</a:t>
            </a:r>
            <a:endParaRPr sz="1500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/>
        </p:nvSpPr>
        <p:spPr>
          <a:xfrm>
            <a:off x="643482" y="4024381"/>
            <a:ext cx="78570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Key insights - </a:t>
            </a:r>
            <a:endParaRPr sz="1200" i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Rapid growth in content only from 2015 especially for Movies over TV shows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Content additions slump during COVID-19 pandemic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631085" y="335100"/>
            <a:ext cx="80232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1 -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More content is added during the Holiday period in the Americas and Europe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02" name="Google Shape;202;p33"/>
          <p:cNvGrpSpPr/>
          <p:nvPr/>
        </p:nvGrpSpPr>
        <p:grpSpPr>
          <a:xfrm>
            <a:off x="1826510" y="1088606"/>
            <a:ext cx="5490970" cy="2823524"/>
            <a:chOff x="1581150" y="908275"/>
            <a:chExt cx="5634076" cy="2898300"/>
          </a:xfrm>
        </p:grpSpPr>
        <p:sp>
          <p:nvSpPr>
            <p:cNvPr id="203" name="Google Shape;203;p33"/>
            <p:cNvSpPr/>
            <p:nvPr/>
          </p:nvSpPr>
          <p:spPr>
            <a:xfrm>
              <a:off x="1592025" y="908275"/>
              <a:ext cx="5623200" cy="28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4" name="Google Shape;20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81150" y="921275"/>
              <a:ext cx="5634076" cy="2869075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</p:grpSp>
      <p:cxnSp>
        <p:nvCxnSpPr>
          <p:cNvPr id="205" name="Google Shape;205;p33"/>
          <p:cNvCxnSpPr/>
          <p:nvPr/>
        </p:nvCxnSpPr>
        <p:spPr>
          <a:xfrm>
            <a:off x="6618525" y="1133563"/>
            <a:ext cx="25200" cy="245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341" y="1030000"/>
            <a:ext cx="5489325" cy="28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631069" y="3993781"/>
            <a:ext cx="78570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Key insights -</a:t>
            </a:r>
            <a:endParaRPr sz="1200" i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July and December which is vacation period observe the highest number of content added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Users motivated to add more content during this period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631085" y="335100"/>
            <a:ext cx="80232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1 -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More content is added during the Holiday period in the Americas and Europe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6653875" y="1327800"/>
            <a:ext cx="306900" cy="183600"/>
          </a:xfrm>
          <a:prstGeom prst="rect">
            <a:avLst/>
          </a:prstGeom>
          <a:noFill/>
          <a:ln w="19050" cap="flat" cmpd="sng">
            <a:solidFill>
              <a:srgbClr val="E5091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4731875" y="1281125"/>
            <a:ext cx="306900" cy="183600"/>
          </a:xfrm>
          <a:prstGeom prst="rect">
            <a:avLst/>
          </a:prstGeom>
          <a:noFill/>
          <a:ln w="19050" cap="flat" cmpd="sng">
            <a:solidFill>
              <a:srgbClr val="E5091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5"/>
          <p:cNvGrpSpPr/>
          <p:nvPr/>
        </p:nvGrpSpPr>
        <p:grpSpPr>
          <a:xfrm>
            <a:off x="1772692" y="1136900"/>
            <a:ext cx="5598614" cy="2710650"/>
            <a:chOff x="1366850" y="806225"/>
            <a:chExt cx="5950275" cy="3187500"/>
          </a:xfrm>
        </p:grpSpPr>
        <p:sp>
          <p:nvSpPr>
            <p:cNvPr id="220" name="Google Shape;220;p35"/>
            <p:cNvSpPr/>
            <p:nvPr/>
          </p:nvSpPr>
          <p:spPr>
            <a:xfrm>
              <a:off x="1367525" y="806225"/>
              <a:ext cx="5949600" cy="318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1" name="Google Shape;22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6850" y="819900"/>
              <a:ext cx="5943600" cy="31623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</p:grpSp>
      <p:sp>
        <p:nvSpPr>
          <p:cNvPr id="222" name="Google Shape;222;p35"/>
          <p:cNvSpPr txBox="1"/>
          <p:nvPr/>
        </p:nvSpPr>
        <p:spPr>
          <a:xfrm>
            <a:off x="631085" y="335100"/>
            <a:ext cx="80232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5091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Hypothesis 1 -</a:t>
            </a: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More content is added during the Holiday period in the Americas and Europe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631069" y="3993781"/>
            <a:ext cx="78570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E50914"/>
                </a:solidFill>
                <a:latin typeface="Montserrat"/>
                <a:ea typeface="Montserrat"/>
                <a:cs typeface="Montserrat"/>
                <a:sym typeface="Montserrat"/>
              </a:rPr>
              <a:t>Key insights -</a:t>
            </a:r>
            <a:endParaRPr sz="1200" i="1">
              <a:solidFill>
                <a:srgbClr val="E5091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Americas and Asia observe the highest content additions among all regions especially in July and December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strong evidence to support hypothesis for Europe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4427075" y="1281125"/>
            <a:ext cx="306900" cy="183600"/>
          </a:xfrm>
          <a:prstGeom prst="rect">
            <a:avLst/>
          </a:prstGeom>
          <a:noFill/>
          <a:ln w="19050" cap="flat" cmpd="sng">
            <a:solidFill>
              <a:srgbClr val="E5091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6353825" y="1586600"/>
            <a:ext cx="306900" cy="183600"/>
          </a:xfrm>
          <a:prstGeom prst="rect">
            <a:avLst/>
          </a:prstGeom>
          <a:noFill/>
          <a:ln w="19050" cap="flat" cmpd="sng">
            <a:solidFill>
              <a:srgbClr val="E5091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5"/>
          <p:cNvSpPr/>
          <p:nvPr/>
        </p:nvSpPr>
        <p:spPr>
          <a:xfrm>
            <a:off x="6353825" y="2479950"/>
            <a:ext cx="306900" cy="183600"/>
          </a:xfrm>
          <a:prstGeom prst="rect">
            <a:avLst/>
          </a:prstGeom>
          <a:noFill/>
          <a:ln w="19050" cap="flat" cmpd="sng">
            <a:solidFill>
              <a:srgbClr val="E5091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2168300" y="1327800"/>
            <a:ext cx="306900" cy="183600"/>
          </a:xfrm>
          <a:prstGeom prst="rect">
            <a:avLst/>
          </a:prstGeom>
          <a:noFill/>
          <a:ln w="19050" cap="flat" cmpd="sng">
            <a:solidFill>
              <a:srgbClr val="E5091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On-screen Show (16:9)</PresentationFormat>
  <Paragraphs>92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Montserrat Medium</vt:lpstr>
      <vt:lpstr>Montserrat SemiBold</vt:lpstr>
      <vt:lpstr>Calibri</vt:lpstr>
      <vt:lpstr>Inter Light</vt:lpstr>
      <vt:lpstr>Montserrat</vt:lpstr>
      <vt:lpstr>Montserrat Thin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Sripriya Srinivasan</cp:lastModifiedBy>
  <cp:revision>1</cp:revision>
  <dcterms:modified xsi:type="dcterms:W3CDTF">2022-12-05T10:01:03Z</dcterms:modified>
</cp:coreProperties>
</file>